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0"/>
  </p:notesMasterIdLst>
  <p:sldIdLst>
    <p:sldId id="258" r:id="rId2"/>
    <p:sldId id="288" r:id="rId3"/>
    <p:sldId id="301" r:id="rId4"/>
    <p:sldId id="267" r:id="rId5"/>
    <p:sldId id="273" r:id="rId6"/>
    <p:sldId id="319" r:id="rId7"/>
    <p:sldId id="326" r:id="rId8"/>
    <p:sldId id="327" r:id="rId9"/>
    <p:sldId id="328" r:id="rId10"/>
    <p:sldId id="304" r:id="rId11"/>
    <p:sldId id="325" r:id="rId12"/>
    <p:sldId id="277" r:id="rId13"/>
    <p:sldId id="323" r:id="rId14"/>
    <p:sldId id="320" r:id="rId15"/>
    <p:sldId id="321" r:id="rId16"/>
    <p:sldId id="322" r:id="rId17"/>
    <p:sldId id="324" r:id="rId18"/>
    <p:sldId id="262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22" clrIdx="0">
    <p:extLst>
      <p:ext uri="{19B8F6BF-5375-455C-9EA6-DF929625EA0E}">
        <p15:presenceInfo xmlns:p15="http://schemas.microsoft.com/office/powerpoint/2012/main" userId="d42371d61bd32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F5B"/>
    <a:srgbClr val="6699FF"/>
    <a:srgbClr val="FFCC66"/>
    <a:srgbClr val="0000FF"/>
    <a:srgbClr val="FFCC00"/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712" autoAdjust="0"/>
  </p:normalViewPr>
  <p:slideViewPr>
    <p:cSldViewPr snapToGrid="0">
      <p:cViewPr varScale="1">
        <p:scale>
          <a:sx n="142" d="100"/>
          <a:sy n="142" d="100"/>
        </p:scale>
        <p:origin x="74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0:55.122" idx="2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13.883" idx="3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29.989" idx="5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36.781" idx="6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44.505" idx="7">
    <p:pos x="10" y="10"/>
    <p:text>Apresentado por: Matias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9.749" idx="16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6.712" idx="19">
    <p:pos x="10" y="10"/>
    <p:text>Apresentado por: Mateus, Gabriel,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9.367" idx="20">
    <p:pos x="10" y="10"/>
    <p:text>Apresentado por: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569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973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6361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939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301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779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169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4685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706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2079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675807" y="2308996"/>
            <a:ext cx="5391150" cy="964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sz="2000" b="1" dirty="0" err="1">
                <a:solidFill>
                  <a:schemeClr val="bg1"/>
                </a:solidFill>
              </a:rPr>
              <a:t>OakTruffle</a:t>
            </a:r>
            <a:endParaRPr lang="pt-BR" sz="20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bg1"/>
                </a:solidFill>
              </a:rPr>
              <a:t>Monitoramento de temperatura e umidade</a:t>
            </a:r>
            <a:endParaRPr lang="pt-BR" sz="1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675807" y="3592103"/>
            <a:ext cx="6665913" cy="941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pt-BR" sz="2000" dirty="0">
                <a:solidFill>
                  <a:schemeClr val="bg1"/>
                </a:solidFill>
              </a:rPr>
              <a:t>Aperfeiçoamento no cultivo de trufas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759482" y="3445555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7255907-B4DA-4FC2-85D5-30D32771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99" y="1126505"/>
            <a:ext cx="3887202" cy="86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uiExpand="1" build="p"/>
      <p:bldP spid="79" grpId="0" build="p"/>
      <p:bldP spid="8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- Trello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FCCC0B-FCAC-49EC-942A-F8DDA8818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6" y="1488560"/>
            <a:ext cx="8691628" cy="365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- Trello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81E6FD4-582B-40D7-8BE6-BDA098F9F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98" b="12599"/>
          <a:stretch/>
        </p:blipFill>
        <p:spPr>
          <a:xfrm>
            <a:off x="574241" y="1336275"/>
            <a:ext cx="3699962" cy="37646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85340D5-B395-4FBF-9A6D-3D0184A85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21625"/>
            <a:ext cx="3785192" cy="393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90279" y="3231370"/>
            <a:ext cx="7512050" cy="1481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accent2"/>
                </a:solidFill>
              </a:rPr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Sistema web da nossa empresa.</a:t>
            </a:r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7C714CEA-6D5E-4E85-A428-D577CCD48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367" y="843148"/>
            <a:ext cx="3776816" cy="2196399"/>
          </a:xfrm>
          <a:prstGeom prst="rect">
            <a:avLst/>
          </a:prstGeom>
        </p:spPr>
      </p:pic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Modelo de dados lógico</a:t>
            </a:r>
            <a:endParaRPr sz="32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354322" y="1033844"/>
            <a:ext cx="6732089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329C31-EF5F-40CE-8052-D7020449B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30" y="1416644"/>
            <a:ext cx="6296775" cy="372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544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rgbClr val="454F5B"/>
                </a:solidFill>
              </a:rPr>
              <a:t>Especificação dos </a:t>
            </a:r>
            <a:r>
              <a:rPr lang="pt-BR" sz="2600" dirty="0" err="1">
                <a:solidFill>
                  <a:srgbClr val="454F5B"/>
                </a:solidFill>
              </a:rPr>
              <a:t>Analytics</a:t>
            </a:r>
            <a:r>
              <a:rPr lang="pt-BR" sz="2600" dirty="0">
                <a:solidFill>
                  <a:srgbClr val="454F5B"/>
                </a:solidFill>
              </a:rPr>
              <a:t> - Temperatura</a:t>
            </a:r>
            <a:endParaRPr sz="2600"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FB7E66-1404-4B17-9C39-AA48CEB9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577" y="1596133"/>
            <a:ext cx="5514975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9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rgbClr val="454F5B"/>
                </a:solidFill>
              </a:rPr>
              <a:t>Especificação dos </a:t>
            </a:r>
            <a:r>
              <a:rPr lang="pt-BR" sz="2600" dirty="0" err="1">
                <a:solidFill>
                  <a:srgbClr val="454F5B"/>
                </a:solidFill>
              </a:rPr>
              <a:t>Analytics</a:t>
            </a:r>
            <a:r>
              <a:rPr lang="pt-BR" sz="2600" dirty="0">
                <a:solidFill>
                  <a:srgbClr val="454F5B"/>
                </a:solidFill>
              </a:rPr>
              <a:t> - Umidade</a:t>
            </a:r>
            <a:endParaRPr sz="2600"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DC92C8-C22C-4027-9DFA-E8E7DFAE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1555792"/>
            <a:ext cx="551497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83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A70BED-26D9-4FE1-B71E-1F77628DD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8" r="14830"/>
          <a:stretch/>
        </p:blipFill>
        <p:spPr>
          <a:xfrm>
            <a:off x="4371201" y="825066"/>
            <a:ext cx="3658982" cy="2292861"/>
          </a:xfrm>
          <a:prstGeom prst="rect">
            <a:avLst/>
          </a:prstGeom>
        </p:spPr>
      </p:pic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15975" y="2974909"/>
            <a:ext cx="7512050" cy="1481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accent2"/>
                </a:solidFill>
              </a:rPr>
              <a:t>Simulador de Sensores (API)</a:t>
            </a:r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44116" y="3045744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112374" y="3270045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4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Nosso Repositório</a:t>
            </a:r>
            <a:endParaRPr sz="32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1325588" y="1013556"/>
            <a:ext cx="3398812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DFB9BC-6E62-40E6-9883-28DDE8EEE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5" r="9535"/>
          <a:stretch/>
        </p:blipFill>
        <p:spPr>
          <a:xfrm>
            <a:off x="680484" y="1318428"/>
            <a:ext cx="6974958" cy="378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4835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3137" y="2859483"/>
            <a:ext cx="7197725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Obrigado!</a:t>
            </a:r>
            <a:endParaRPr sz="7200" dirty="0">
              <a:solidFill>
                <a:srgbClr val="FFFFFF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814;p46">
            <a:extLst>
              <a:ext uri="{FF2B5EF4-FFF2-40B4-BE49-F238E27FC236}">
                <a16:creationId xmlns:a16="http://schemas.microsoft.com/office/drawing/2014/main" id="{AEB6BFC4-EB4D-4700-A816-90B8BE9771BB}"/>
              </a:ext>
            </a:extLst>
          </p:cNvPr>
          <p:cNvGrpSpPr/>
          <p:nvPr/>
        </p:nvGrpSpPr>
        <p:grpSpPr>
          <a:xfrm>
            <a:off x="4140407" y="1039266"/>
            <a:ext cx="842501" cy="778828"/>
            <a:chOff x="5975075" y="2327500"/>
            <a:chExt cx="420100" cy="388350"/>
          </a:xfrm>
          <a:solidFill>
            <a:schemeClr val="bg1"/>
          </a:solidFill>
        </p:grpSpPr>
        <p:sp>
          <p:nvSpPr>
            <p:cNvPr id="12" name="Google Shape;815;p46">
              <a:extLst>
                <a:ext uri="{FF2B5EF4-FFF2-40B4-BE49-F238E27FC236}">
                  <a16:creationId xmlns:a16="http://schemas.microsoft.com/office/drawing/2014/main" id="{AF76BA07-7466-4281-B437-F29579FA63DB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6;p46">
              <a:extLst>
                <a:ext uri="{FF2B5EF4-FFF2-40B4-BE49-F238E27FC236}">
                  <a16:creationId xmlns:a16="http://schemas.microsoft.com/office/drawing/2014/main" id="{B1EB8294-466B-4E1B-A7FF-9DF570CFFB3C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71029" y="621401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3950842" y="41927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Natacha Batista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2579168" y="217754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5451348" y="217754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Felipe Amorim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l="6111" r="6111"/>
          <a:stretch/>
        </p:blipFill>
        <p:spPr>
          <a:xfrm>
            <a:off x="4031553" y="2573767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>
          <a:blip r:embed="rId4"/>
          <a:srcRect t="21875" b="21875"/>
          <a:stretch/>
        </p:blipFill>
        <p:spPr>
          <a:xfrm>
            <a:off x="5414533" y="534043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1196188" y="41927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Raoann Camara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685388" y="537149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572;p43">
            <a:extLst>
              <a:ext uri="{FF2B5EF4-FFF2-40B4-BE49-F238E27FC236}">
                <a16:creationId xmlns:a16="http://schemas.microsoft.com/office/drawing/2014/main" id="{A8F657D8-99C3-4DF2-ABD9-3C5EBF29F155}"/>
              </a:ext>
            </a:extLst>
          </p:cNvPr>
          <p:cNvSpPr txBox="1"/>
          <p:nvPr/>
        </p:nvSpPr>
        <p:spPr>
          <a:xfrm>
            <a:off x="6760698" y="415653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Rai Jonas</a:t>
            </a: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576;p43">
            <a:extLst>
              <a:ext uri="{FF2B5EF4-FFF2-40B4-BE49-F238E27FC236}">
                <a16:creationId xmlns:a16="http://schemas.microsoft.com/office/drawing/2014/main" id="{633F5FB6-7CB0-4273-A838-B33C051FB4DC}"/>
              </a:ext>
            </a:extLst>
          </p:cNvPr>
          <p:cNvPicPr preferRelativeResize="0"/>
          <p:nvPr/>
        </p:nvPicPr>
        <p:blipFill>
          <a:blip r:embed="rId6"/>
          <a:srcRect t="185" b="185"/>
          <a:stretch/>
        </p:blipFill>
        <p:spPr>
          <a:xfrm>
            <a:off x="6760698" y="2544599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" name="Google Shape;576;p43">
            <a:extLst>
              <a:ext uri="{FF2B5EF4-FFF2-40B4-BE49-F238E27FC236}">
                <a16:creationId xmlns:a16="http://schemas.microsoft.com/office/drawing/2014/main" id="{EB867C0F-0F70-4837-B6FC-087E79876405}"/>
              </a:ext>
            </a:extLst>
          </p:cNvPr>
          <p:cNvPicPr preferRelativeResize="0"/>
          <p:nvPr/>
        </p:nvPicPr>
        <p:blipFill>
          <a:blip r:embed="rId7"/>
          <a:srcRect l="1055" r="1055"/>
          <a:stretch/>
        </p:blipFill>
        <p:spPr>
          <a:xfrm>
            <a:off x="1196188" y="2544599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  <p:bldP spid="572" grpId="0"/>
      <p:bldP spid="574" grpId="0"/>
      <p:bldP spid="1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E5AAECEC-EBDA-408C-8340-30A34C3C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3" y="1160768"/>
            <a:ext cx="3752165" cy="375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21CAA2-3D61-464A-8564-8F7F60AB7DAC}"/>
              </a:ext>
            </a:extLst>
          </p:cNvPr>
          <p:cNvSpPr txBox="1"/>
          <p:nvPr/>
        </p:nvSpPr>
        <p:spPr>
          <a:xfrm>
            <a:off x="3841391" y="1626467"/>
            <a:ext cx="5182586" cy="325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Espécie de cogumelo;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Iguaria de luxo;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Trufas brancas e negras;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Nasce sob a terra, em simbiose com as raízes de determinadas árvores;</a:t>
            </a:r>
          </a:p>
          <a:p>
            <a:pPr>
              <a:buClr>
                <a:schemeClr val="accent1"/>
              </a:buClr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São sensíveis a temperatura e umidade.</a:t>
            </a:r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627167" y="1033844"/>
            <a:ext cx="6732089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441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16744"/>
            <a:ext cx="3753053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4572000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Preço/trufa (500g):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Negra</a:t>
            </a:r>
            <a:endParaRPr lang="pt-BR" sz="11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US$ 200,00 – 400,00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Branca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US$ 1.200,00 – 2.400,00</a:t>
            </a:r>
          </a:p>
        </p:txBody>
      </p:sp>
      <p:sp>
        <p:nvSpPr>
          <p:cNvPr id="7" name="Google Shape;162;p22">
            <a:extLst>
              <a:ext uri="{FF2B5EF4-FFF2-40B4-BE49-F238E27FC236}">
                <a16:creationId xmlns:a16="http://schemas.microsoft.com/office/drawing/2014/main" id="{68EA1050-A519-4FBF-B1A7-6D404ACB992D}"/>
              </a:ext>
            </a:extLst>
          </p:cNvPr>
          <p:cNvSpPr/>
          <p:nvPr/>
        </p:nvSpPr>
        <p:spPr>
          <a:xfrm>
            <a:off x="986048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Principal consumidor: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Continente Europeu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médio: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1 a cada 100 habitantes consome 1 trufa</a:t>
            </a:r>
          </a:p>
        </p:txBody>
      </p:sp>
      <p:sp>
        <p:nvSpPr>
          <p:cNvPr id="6" name="Google Shape;162;p22">
            <a:extLst>
              <a:ext uri="{FF2B5EF4-FFF2-40B4-BE49-F238E27FC236}">
                <a16:creationId xmlns:a16="http://schemas.microsoft.com/office/drawing/2014/main" id="{AA0193C3-1406-4357-BE28-119EDD4898D6}"/>
              </a:ext>
            </a:extLst>
          </p:cNvPr>
          <p:cNvSpPr/>
          <p:nvPr/>
        </p:nvSpPr>
        <p:spPr>
          <a:xfrm>
            <a:off x="7250351" y="174977"/>
            <a:ext cx="1671771" cy="1661897"/>
          </a:xfrm>
          <a:prstGeom prst="ellipse">
            <a:avLst/>
          </a:prstGeom>
          <a:noFill/>
          <a:ln w="1143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Faturamento mundial: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05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US$ 300 milhões por ano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100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20% de perda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7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HLD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Imagem 3" descr="Linha do tempo&#10;&#10;Descrição gerada automaticamente com confiança baixa">
            <a:extLst>
              <a:ext uri="{FF2B5EF4-FFF2-40B4-BE49-F238E27FC236}">
                <a16:creationId xmlns:a16="http://schemas.microsoft.com/office/drawing/2014/main" id="{94020EF8-9653-407F-A21A-DC403A9B2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75" b="33909"/>
          <a:stretch/>
        </p:blipFill>
        <p:spPr>
          <a:xfrm>
            <a:off x="218716" y="1520663"/>
            <a:ext cx="8800698" cy="3075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LLD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Imagem 6" descr="Diagrama, Linha do tempo&#10;&#10;Descrição gerada automaticamente">
            <a:extLst>
              <a:ext uri="{FF2B5EF4-FFF2-40B4-BE49-F238E27FC236}">
                <a16:creationId xmlns:a16="http://schemas.microsoft.com/office/drawing/2014/main" id="{7C588B08-0AE0-40A7-B9EE-12F5EA7BCD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43" b="10850"/>
          <a:stretch/>
        </p:blipFill>
        <p:spPr>
          <a:xfrm>
            <a:off x="806822" y="1337982"/>
            <a:ext cx="7278931" cy="36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7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Modelo de Custo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FDE865-300E-4BB9-9C25-7D3E8AAC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258" y="1515840"/>
            <a:ext cx="6481483" cy="332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7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Ferramenta Help Desk - </a:t>
            </a:r>
            <a:r>
              <a:rPr lang="pt-BR" dirty="0" err="1">
                <a:solidFill>
                  <a:srgbClr val="454F5B"/>
                </a:solidFill>
              </a:rPr>
              <a:t>Jira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B1916D-481D-4DB9-8FDD-A0F445D7D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69" y="1399067"/>
            <a:ext cx="7187453" cy="35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60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Fluxograma Atendimento Suporte 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4202E6-915C-4164-87B4-E78DF813F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0" b="3589"/>
          <a:stretch/>
        </p:blipFill>
        <p:spPr>
          <a:xfrm>
            <a:off x="1647264" y="1418666"/>
            <a:ext cx="563607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sdemona template">
  <a:themeElements>
    <a:clrScheme name="Personalizada 5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242424"/>
      </a:accent1>
      <a:accent2>
        <a:srgbClr val="EDB668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1378</TotalTime>
  <Words>192</Words>
  <Application>Microsoft Office PowerPoint</Application>
  <PresentationFormat>Apresentação na tela (16:9)</PresentationFormat>
  <Paragraphs>78</Paragraphs>
  <Slides>18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Montserrat</vt:lpstr>
      <vt:lpstr>Arial</vt:lpstr>
      <vt:lpstr>Calibri</vt:lpstr>
      <vt:lpstr>Desdemona template</vt:lpstr>
      <vt:lpstr>Apresentação do PowerPoint</vt:lpstr>
      <vt:lpstr>Equipe</vt:lpstr>
      <vt:lpstr>Contextualização</vt:lpstr>
      <vt:lpstr>Contextualização</vt:lpstr>
      <vt:lpstr>HLD</vt:lpstr>
      <vt:lpstr>LLD</vt:lpstr>
      <vt:lpstr>Modelo de Custo</vt:lpstr>
      <vt:lpstr>Ferramenta Help Desk - Jira</vt:lpstr>
      <vt:lpstr>Fluxograma Atendimento Suporte </vt:lpstr>
      <vt:lpstr>Backlog - Trello </vt:lpstr>
      <vt:lpstr>Backlog - Trello </vt:lpstr>
      <vt:lpstr>Apresentação do PowerPoint</vt:lpstr>
      <vt:lpstr>Modelo de dados lógico</vt:lpstr>
      <vt:lpstr>Especificação dos Analytics - Temperatura</vt:lpstr>
      <vt:lpstr>Especificação dos Analytics - Umidade</vt:lpstr>
      <vt:lpstr>Apresentação do PowerPoint</vt:lpstr>
      <vt:lpstr>Nosso Repositório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RAI JONAS DE OLIVEIRA MACIEL</cp:lastModifiedBy>
  <cp:revision>57</cp:revision>
  <dcterms:modified xsi:type="dcterms:W3CDTF">2021-05-28T02:26:15Z</dcterms:modified>
</cp:coreProperties>
</file>